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92" r:id="rId1"/>
  </p:sldMasterIdLst>
  <p:notesMasterIdLst>
    <p:notesMasterId r:id="rId22"/>
  </p:notesMasterIdLst>
  <p:sldIdLst>
    <p:sldId id="274" r:id="rId2"/>
    <p:sldId id="273" r:id="rId3"/>
    <p:sldId id="275" r:id="rId4"/>
    <p:sldId id="266" r:id="rId5"/>
    <p:sldId id="267" r:id="rId6"/>
    <p:sldId id="257" r:id="rId7"/>
    <p:sldId id="259" r:id="rId8"/>
    <p:sldId id="260" r:id="rId9"/>
    <p:sldId id="268" r:id="rId10"/>
    <p:sldId id="276" r:id="rId11"/>
    <p:sldId id="277" r:id="rId12"/>
    <p:sldId id="278" r:id="rId13"/>
    <p:sldId id="279" r:id="rId14"/>
    <p:sldId id="280" r:id="rId15"/>
    <p:sldId id="261" r:id="rId16"/>
    <p:sldId id="270" r:id="rId17"/>
    <p:sldId id="281" r:id="rId18"/>
    <p:sldId id="282" r:id="rId19"/>
    <p:sldId id="269"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893" autoAdjust="0"/>
  </p:normalViewPr>
  <p:slideViewPr>
    <p:cSldViewPr snapToGrid="0">
      <p:cViewPr>
        <p:scale>
          <a:sx n="80" d="100"/>
          <a:sy n="80" d="100"/>
        </p:scale>
        <p:origin x="3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FA509-305B-4567-8EA4-146B11214820}" type="datetimeFigureOut">
              <a:rPr lang="en-US" smtClean="0"/>
              <a:t>8/31/2019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8F149-54B5-4272-8B7F-AD8E6E184ABD}" type="slidenum">
              <a:rPr lang="en-US" smtClean="0"/>
              <a:t>‹#›</a:t>
            </a:fld>
            <a:endParaRPr lang="en-US"/>
          </a:p>
        </p:txBody>
      </p:sp>
    </p:spTree>
    <p:extLst>
      <p:ext uri="{BB962C8B-B14F-4D97-AF65-F5344CB8AC3E}">
        <p14:creationId xmlns:p14="http://schemas.microsoft.com/office/powerpoint/2010/main" val="414965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8F149-54B5-4272-8B7F-AD8E6E184ABD}" type="slidenum">
              <a:rPr lang="en-US" smtClean="0"/>
              <a:t>3</a:t>
            </a:fld>
            <a:endParaRPr lang="en-US"/>
          </a:p>
        </p:txBody>
      </p:sp>
    </p:spTree>
    <p:extLst>
      <p:ext uri="{BB962C8B-B14F-4D97-AF65-F5344CB8AC3E}">
        <p14:creationId xmlns:p14="http://schemas.microsoft.com/office/powerpoint/2010/main" val="2915176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946848-9C48-410A-9303-943BE193492F}"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125562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D73828E-1997-4DBF-BEB5-B5E6A737DEC1}" type="datetime1">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41044547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3D73828E-1997-4DBF-BEB5-B5E6A737DEC1}"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12038641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3D73828E-1997-4DBF-BEB5-B5E6A737DEC1}"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2993502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D73828E-1997-4DBF-BEB5-B5E6A737DEC1}"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38005667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73828E-1997-4DBF-BEB5-B5E6A737DEC1}" type="datetime1">
              <a:rPr lang="en-US" smtClean="0"/>
              <a:t>8/31/2019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63785218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73828E-1997-4DBF-BEB5-B5E6A737DEC1}" type="datetime1">
              <a:rPr lang="en-US" smtClean="0"/>
              <a:t>8/31/2019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40409812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967E71-A981-47DA-88F6-DAE8056800A0}"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3563824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056B71-4EAC-4308-BE72-956EAC83B5C4}"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333655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5FCB3BA-6196-445F-A8BE-05C253B4BE5E}"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252971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EA283C-CB8D-4579-9F5C-45A66EF782FA}" type="datetime1">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25758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C86425-B855-4A73-B25F-FAA9333107F2}" type="datetime1">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9650193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530846-B50C-4F18-89DC-EB24D2E8323D}" type="datetime1">
              <a:rPr lang="en-US" smtClean="0"/>
              <a:t>8/31/2019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343245002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231AA93-4B91-4B06-B625-4110C6C5183C}" type="datetime1">
              <a:rPr lang="en-US" smtClean="0"/>
              <a:t>8/31/2019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68376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848BF70-8004-4819-BC95-B0CD546A70FF}" type="datetime1">
              <a:rPr lang="en-US" smtClean="0"/>
              <a:t>8/31/2019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42103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7373C2C-8A65-4093-BD59-9B6FAAE8E3C7}" type="datetime1">
              <a:rPr lang="en-US" smtClean="0"/>
              <a:t>8/31/2019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4741555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AA1F3CA-88AF-42B1-BA5F-40C40B261B4E}" type="datetime1">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C853D-00A4-4CD0-AEDC-56EF8CCE45D5}" type="slidenum">
              <a:rPr lang="en-US" smtClean="0"/>
              <a:t>‹#›</a:t>
            </a:fld>
            <a:endParaRPr lang="en-US"/>
          </a:p>
        </p:txBody>
      </p:sp>
    </p:spTree>
    <p:extLst>
      <p:ext uri="{BB962C8B-B14F-4D97-AF65-F5344CB8AC3E}">
        <p14:creationId xmlns:p14="http://schemas.microsoft.com/office/powerpoint/2010/main" val="103256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73828E-1997-4DBF-BEB5-B5E6A737DEC1}" type="datetime1">
              <a:rPr lang="en-US" smtClean="0"/>
              <a:t>8/31/2019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40C853D-00A4-4CD0-AEDC-56EF8CCE45D5}" type="slidenum">
              <a:rPr lang="en-US" smtClean="0"/>
              <a:t>‹#›</a:t>
            </a:fld>
            <a:endParaRPr lang="en-US"/>
          </a:p>
        </p:txBody>
      </p:sp>
    </p:spTree>
    <p:extLst>
      <p:ext uri="{BB962C8B-B14F-4D97-AF65-F5344CB8AC3E}">
        <p14:creationId xmlns:p14="http://schemas.microsoft.com/office/powerpoint/2010/main" val="3292595634"/>
      </p:ext>
    </p:extLst>
  </p:cSld>
  <p:clrMap bg1="dk1" tx1="lt1" bg2="dk2" tx2="lt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322729"/>
            <a:ext cx="8825658" cy="2622177"/>
          </a:xfrm>
        </p:spPr>
        <p:txBody>
          <a:bodyPr/>
          <a:lstStyle/>
          <a:p>
            <a:pPr algn="ctr"/>
            <a:r>
              <a:rPr lang="en-US" sz="4800" b="1" dirty="0">
                <a:latin typeface="Calibri" panose="020F0502020204030204" pitchFamily="34" charset="0"/>
                <a:cs typeface="Calibri" panose="020F0502020204030204" pitchFamily="34" charset="0"/>
              </a:rPr>
              <a:t>Diagnostic Lab Reporting System</a:t>
            </a:r>
            <a:r>
              <a:rPr lang="en-US" sz="4800" b="1" dirty="0">
                <a:latin typeface="Calibri" panose="020F0502020204030204" pitchFamily="34" charset="0"/>
                <a:cs typeface="Calibri" panose="020F0502020204030204" pitchFamily="34" charset="0"/>
              </a:rPr>
              <a:t> </a:t>
            </a:r>
            <a:r>
              <a:rPr lang="en-US" dirty="0"/>
              <a:t/>
            </a:r>
            <a:br>
              <a:rPr lang="en-US" dirty="0"/>
            </a:br>
            <a:endParaRPr lang="en-US" dirty="0"/>
          </a:p>
        </p:txBody>
      </p:sp>
      <p:sp>
        <p:nvSpPr>
          <p:cNvPr id="3" name="Subtitle 2"/>
          <p:cNvSpPr>
            <a:spLocks noGrp="1"/>
          </p:cNvSpPr>
          <p:nvPr>
            <p:ph type="subTitle" idx="1"/>
          </p:nvPr>
        </p:nvSpPr>
        <p:spPr>
          <a:xfrm>
            <a:off x="1154955" y="4276165"/>
            <a:ext cx="3013633" cy="2447364"/>
          </a:xfrm>
        </p:spPr>
        <p:txBody>
          <a:bodyPr>
            <a:normAutofit/>
          </a:bodyPr>
          <a:lstStyle/>
          <a:p>
            <a:r>
              <a:rPr lang="en-US" sz="2400" dirty="0">
                <a:latin typeface="Calibri" panose="020F0502020204030204" pitchFamily="34" charset="0"/>
                <a:cs typeface="Calibri" panose="020F0502020204030204" pitchFamily="34" charset="0"/>
              </a:rPr>
              <a:t>Presented by:</a:t>
            </a:r>
            <a:endParaRPr lang="en-US" sz="2400" b="1" dirty="0" smtClean="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Md</a:t>
            </a:r>
            <a:r>
              <a:rPr lang="en-US" b="1" dirty="0">
                <a:latin typeface="Calibri" panose="020F0502020204030204" pitchFamily="34" charset="0"/>
                <a:cs typeface="Calibri" panose="020F0502020204030204" pitchFamily="34" charset="0"/>
              </a:rPr>
              <a:t>. Sohanur </a:t>
            </a:r>
            <a:r>
              <a:rPr lang="en-US" b="1" dirty="0" smtClean="0">
                <a:latin typeface="Calibri" panose="020F0502020204030204" pitchFamily="34" charset="0"/>
                <a:cs typeface="Calibri" panose="020F0502020204030204" pitchFamily="34" charset="0"/>
              </a:rPr>
              <a:t>Rahman</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r>
              <a:rPr lang="en-US" sz="1800" dirty="0" smtClean="0">
                <a:latin typeface="Calibri" panose="020F0502020204030204" pitchFamily="34" charset="0"/>
                <a:cs typeface="Calibri" panose="020F0502020204030204" pitchFamily="34" charset="0"/>
              </a:rPr>
              <a:t>UG02-40-15-12</a:t>
            </a:r>
            <a:r>
              <a:rPr lang="en-US" sz="1900" dirty="0" smtClean="0">
                <a:latin typeface="Calibri" panose="020F0502020204030204" pitchFamily="34" charset="0"/>
                <a:cs typeface="Calibri" panose="020F0502020204030204" pitchFamily="34" charset="0"/>
              </a:rPr>
              <a:t/>
            </a:r>
            <a:br>
              <a:rPr lang="en-US" sz="1900" dirty="0" smtClean="0">
                <a:latin typeface="Calibri" panose="020F0502020204030204" pitchFamily="34" charset="0"/>
                <a:cs typeface="Calibri" panose="020F0502020204030204" pitchFamily="34" charset="0"/>
              </a:rPr>
            </a:br>
            <a:r>
              <a:rPr lang="en-US" sz="1900" dirty="0" smtClean="0">
                <a:latin typeface="Calibri" panose="020F0502020204030204" pitchFamily="34" charset="0"/>
                <a:cs typeface="Calibri" panose="020F0502020204030204" pitchFamily="34" charset="0"/>
              </a:rPr>
              <a:t/>
            </a:r>
            <a:br>
              <a:rPr lang="en-US" sz="1900" dirty="0" smtClean="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Md. </a:t>
            </a:r>
            <a:r>
              <a:rPr lang="en-US" b="1" dirty="0" smtClean="0">
                <a:latin typeface="Calibri" panose="020F0502020204030204" pitchFamily="34" charset="0"/>
                <a:cs typeface="Calibri" panose="020F0502020204030204" pitchFamily="34" charset="0"/>
              </a:rPr>
              <a:t>Abdullah Al galib</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UG02-40-15-029</a:t>
            </a:r>
            <a:r>
              <a:rPr lang="en-US" dirty="0"/>
              <a:t/>
            </a:r>
            <a:br>
              <a:rPr lang="en-US" dirty="0"/>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833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a:t>
            </a:r>
            <a:r>
              <a:rPr lang="en-US" sz="4400" dirty="0" smtClean="0">
                <a:latin typeface="Calibri" panose="020F0502020204030204" pitchFamily="34" charset="0"/>
                <a:cs typeface="Calibri" panose="020F0502020204030204" pitchFamily="34" charset="0"/>
              </a:rPr>
              <a:t>Interface (Order) </a:t>
            </a:r>
            <a:r>
              <a:rPr lang="en-US" sz="4400" dirty="0">
                <a:latin typeface="Calibri" panose="020F0502020204030204" pitchFamily="34" charset="0"/>
                <a:cs typeface="Calibri" panose="020F0502020204030204" pitchFamily="34" charset="0"/>
              </a:rPr>
              <a:t>Part 2 </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470762"/>
            <a:ext cx="5150244" cy="46445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943" y="1470762"/>
            <a:ext cx="5152797" cy="4644555"/>
          </a:xfrm>
          <a:prstGeom prst="rect">
            <a:avLst/>
          </a:prstGeom>
        </p:spPr>
      </p:pic>
    </p:spTree>
    <p:extLst>
      <p:ext uri="{BB962C8B-B14F-4D97-AF65-F5344CB8AC3E}">
        <p14:creationId xmlns:p14="http://schemas.microsoft.com/office/powerpoint/2010/main" val="2903941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(Diagnostic Admin) </a:t>
            </a:r>
            <a:r>
              <a:rPr lang="en-US" sz="4400" dirty="0">
                <a:latin typeface="Calibri" panose="020F0502020204030204" pitchFamily="34" charset="0"/>
                <a:cs typeface="Calibri" panose="020F0502020204030204" pitchFamily="34" charset="0"/>
              </a:rPr>
              <a:t>Part 1</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0" y="1413999"/>
            <a:ext cx="2855905" cy="34047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145" y="1413999"/>
            <a:ext cx="3802743" cy="485342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018" y="1413999"/>
            <a:ext cx="3671721" cy="318774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018" y="4708574"/>
            <a:ext cx="3671721" cy="1558852"/>
          </a:xfrm>
          <a:prstGeom prst="rect">
            <a:avLst/>
          </a:prstGeom>
        </p:spPr>
      </p:pic>
    </p:spTree>
    <p:extLst>
      <p:ext uri="{BB962C8B-B14F-4D97-AF65-F5344CB8AC3E}">
        <p14:creationId xmlns:p14="http://schemas.microsoft.com/office/powerpoint/2010/main" val="151860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(Diagnostic Admin) </a:t>
            </a:r>
            <a:r>
              <a:rPr lang="en-US" sz="4400" dirty="0">
                <a:latin typeface="Calibri" panose="020F0502020204030204" pitchFamily="34" charset="0"/>
                <a:cs typeface="Calibri" panose="020F0502020204030204" pitchFamily="34" charset="0"/>
              </a:rPr>
              <a:t>Part </a:t>
            </a:r>
            <a:r>
              <a:rPr lang="en-US" sz="4400" dirty="0" smtClean="0">
                <a:latin typeface="Calibri" panose="020F0502020204030204" pitchFamily="34" charset="0"/>
                <a:cs typeface="Calibri" panose="020F0502020204030204" pitchFamily="34" charset="0"/>
              </a:rPr>
              <a:t>2</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12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2" y="1291197"/>
            <a:ext cx="2662921" cy="24825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1" y="1291197"/>
            <a:ext cx="3824289" cy="250231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58" y="1291197"/>
            <a:ext cx="3919082" cy="543072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0" y="3930703"/>
            <a:ext cx="6556379" cy="2791215"/>
          </a:xfrm>
          <a:prstGeom prst="rect">
            <a:avLst/>
          </a:prstGeom>
        </p:spPr>
      </p:pic>
    </p:spTree>
    <p:extLst>
      <p:ext uri="{BB962C8B-B14F-4D97-AF65-F5344CB8AC3E}">
        <p14:creationId xmlns:p14="http://schemas.microsoft.com/office/powerpoint/2010/main" val="1479527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(Diagnostic Staff) </a:t>
            </a:r>
            <a:r>
              <a:rPr lang="en-US" sz="4400" dirty="0">
                <a:latin typeface="Calibri" panose="020F0502020204030204" pitchFamily="34" charset="0"/>
                <a:cs typeface="Calibri" panose="020F0502020204030204" pitchFamily="34" charset="0"/>
              </a:rPr>
              <a:t>Part 1</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291197"/>
            <a:ext cx="1904584" cy="21224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47" y="1291197"/>
            <a:ext cx="2725107" cy="15362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07" y="1291197"/>
            <a:ext cx="2304094" cy="21224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198" y="1291198"/>
            <a:ext cx="3309541" cy="212248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2" y="3570672"/>
            <a:ext cx="1904583" cy="2264644"/>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6947" y="3570672"/>
            <a:ext cx="2725107" cy="2264644"/>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8307" y="3570671"/>
            <a:ext cx="2304094" cy="2264645"/>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1198" y="3570673"/>
            <a:ext cx="3313674" cy="2264644"/>
          </a:xfrm>
          <a:prstGeom prst="rect">
            <a:avLst/>
          </a:prstGeom>
        </p:spPr>
      </p:pic>
    </p:spTree>
    <p:extLst>
      <p:ext uri="{BB962C8B-B14F-4D97-AF65-F5344CB8AC3E}">
        <p14:creationId xmlns:p14="http://schemas.microsoft.com/office/powerpoint/2010/main" val="423797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(Diagnostic Staff) </a:t>
            </a:r>
            <a:r>
              <a:rPr lang="en-US" sz="4400" dirty="0">
                <a:latin typeface="Calibri" panose="020F0502020204030204" pitchFamily="34" charset="0"/>
                <a:cs typeface="Calibri" panose="020F0502020204030204" pitchFamily="34" charset="0"/>
              </a:rPr>
              <a:t>Part </a:t>
            </a:r>
            <a:r>
              <a:rPr lang="en-US" sz="4400" dirty="0" smtClean="0">
                <a:latin typeface="Calibri" panose="020F0502020204030204" pitchFamily="34" charset="0"/>
                <a:cs typeface="Calibri" panose="020F0502020204030204" pitchFamily="34" charset="0"/>
              </a:rPr>
              <a:t>2</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14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398448"/>
            <a:ext cx="5177129" cy="27270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505" y="2398448"/>
            <a:ext cx="5283234" cy="2727004"/>
          </a:xfrm>
          <a:prstGeom prst="rect">
            <a:avLst/>
          </a:prstGeom>
        </p:spPr>
      </p:pic>
    </p:spTree>
    <p:extLst>
      <p:ext uri="{BB962C8B-B14F-4D97-AF65-F5344CB8AC3E}">
        <p14:creationId xmlns:p14="http://schemas.microsoft.com/office/powerpoint/2010/main" val="322637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F5F56-3760-49B3-A78A-DDF11A2FBA81}"/>
              </a:ext>
            </a:extLst>
          </p:cNvPr>
          <p:cNvSpPr>
            <a:spLocks noGrp="1"/>
          </p:cNvSpPr>
          <p:nvPr>
            <p:ph type="title"/>
          </p:nvPr>
        </p:nvSpPr>
        <p:spPr>
          <a:xfrm>
            <a:off x="1104293" y="602187"/>
            <a:ext cx="9404723" cy="962844"/>
          </a:xfrm>
        </p:spPr>
        <p:txBody>
          <a:bodyPr/>
          <a:lstStyle/>
          <a:p>
            <a:r>
              <a:rPr lang="en-US" sz="4400" dirty="0">
                <a:latin typeface="Calibri" panose="020F0502020204030204" pitchFamily="34" charset="0"/>
                <a:cs typeface="Calibri" panose="020F0502020204030204" pitchFamily="34" charset="0"/>
              </a:rPr>
              <a:t>Tools and </a:t>
            </a:r>
            <a:r>
              <a:rPr lang="en-US" sz="4400" dirty="0" smtClean="0">
                <a:latin typeface="Calibri" panose="020F0502020204030204" pitchFamily="34" charset="0"/>
                <a:cs typeface="Calibri" panose="020F0502020204030204" pitchFamily="34" charset="0"/>
              </a:rPr>
              <a:t>Technologies</a:t>
            </a:r>
            <a:endParaRPr lang="en-US"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EAD088B-649B-4522-8DD2-5042D140C18C}"/>
              </a:ext>
            </a:extLst>
          </p:cNvPr>
          <p:cNvSpPr>
            <a:spLocks noGrp="1"/>
          </p:cNvSpPr>
          <p:nvPr>
            <p:ph idx="1"/>
          </p:nvPr>
        </p:nvSpPr>
        <p:spPr>
          <a:xfrm>
            <a:off x="1104293" y="1739410"/>
            <a:ext cx="9297007" cy="4256944"/>
          </a:xfrm>
        </p:spPr>
        <p:txBody>
          <a:bodyPr>
            <a:normAutofit lnSpcReduction="10000"/>
          </a:bodyPr>
          <a:lstStyle/>
          <a:p>
            <a:endParaRPr lang="en-US" sz="1600" dirty="0"/>
          </a:p>
          <a:p>
            <a:r>
              <a:rPr lang="en-US" sz="1600" dirty="0" smtClean="0"/>
              <a:t>Python 3</a:t>
            </a:r>
            <a:endParaRPr lang="en-US" sz="1600" dirty="0"/>
          </a:p>
          <a:p>
            <a:r>
              <a:rPr lang="en-US" sz="1600" dirty="0" smtClean="0">
                <a:latin typeface="Calibri" panose="020F0502020204030204" pitchFamily="34" charset="0"/>
                <a:cs typeface="Calibri" panose="020F0502020204030204" pitchFamily="34" charset="0"/>
              </a:rPr>
              <a:t>Django 2.2 Lts</a:t>
            </a:r>
          </a:p>
          <a:p>
            <a:r>
              <a:rPr lang="en-US" sz="1600" dirty="0" smtClean="0">
                <a:latin typeface="Calibri" panose="020F0502020204030204" pitchFamily="34" charset="0"/>
                <a:cs typeface="Calibri" panose="020F0502020204030204" pitchFamily="34" charset="0"/>
              </a:rPr>
              <a:t>SQLite 3</a:t>
            </a:r>
            <a:endParaRPr lang="en-US" sz="1600" dirty="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HTML 5</a:t>
            </a:r>
          </a:p>
          <a:p>
            <a:r>
              <a:rPr lang="en-US" sz="1600" dirty="0" smtClean="0">
                <a:latin typeface="Calibri" panose="020F0502020204030204" pitchFamily="34" charset="0"/>
                <a:cs typeface="Calibri" panose="020F0502020204030204" pitchFamily="34" charset="0"/>
              </a:rPr>
              <a:t>CSS 3</a:t>
            </a:r>
          </a:p>
          <a:p>
            <a:r>
              <a:rPr lang="en-US" sz="1600" dirty="0" smtClean="0">
                <a:latin typeface="Calibri" panose="020F0502020204030204" pitchFamily="34" charset="0"/>
                <a:cs typeface="Calibri" panose="020F0502020204030204" pitchFamily="34" charset="0"/>
              </a:rPr>
              <a:t>Bootstrap 4</a:t>
            </a:r>
          </a:p>
          <a:p>
            <a:r>
              <a:rPr lang="en-US" sz="1600" dirty="0">
                <a:latin typeface="Calibri" panose="020F0502020204030204" pitchFamily="34" charset="0"/>
                <a:cs typeface="Calibri" panose="020F0502020204030204" pitchFamily="34" charset="0"/>
              </a:rPr>
              <a:t>JavaScript </a:t>
            </a:r>
            <a:endParaRPr lang="en-US" sz="1600" dirty="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Git/GitHub </a:t>
            </a:r>
            <a:endParaRPr lang="en-US" sz="1600" dirty="0">
              <a:latin typeface="Calibri" panose="020F0502020204030204" pitchFamily="34" charset="0"/>
              <a:cs typeface="Calibri" panose="020F0502020204030204" pitchFamily="34" charset="0"/>
            </a:endParaRPr>
          </a:p>
          <a:p>
            <a:r>
              <a:rPr lang="fr-FR" sz="1600" dirty="0" smtClean="0">
                <a:latin typeface="Calibri" panose="020F0502020204030204" pitchFamily="34" charset="0"/>
                <a:cs typeface="Calibri" panose="020F0502020204030204" pitchFamily="34" charset="0"/>
              </a:rPr>
              <a:t>Virtual Environnent</a:t>
            </a:r>
          </a:p>
          <a:p>
            <a:r>
              <a:rPr lang="en-US" sz="1600" dirty="0">
                <a:latin typeface="Calibri" panose="020F0502020204030204" pitchFamily="34" charset="0"/>
                <a:cs typeface="Calibri" panose="020F0502020204030204" pitchFamily="34" charset="0"/>
              </a:rPr>
              <a:t>Adobe </a:t>
            </a:r>
            <a:r>
              <a:rPr lang="en-US" sz="1600" dirty="0" smtClean="0">
                <a:latin typeface="Calibri" panose="020F0502020204030204" pitchFamily="34" charset="0"/>
                <a:cs typeface="Calibri" panose="020F0502020204030204" pitchFamily="34" charset="0"/>
              </a:rPr>
              <a:t>Photoshop CC 2018, </a:t>
            </a:r>
            <a:r>
              <a:rPr lang="en-US" sz="1600" dirty="0">
                <a:latin typeface="Calibri" panose="020F0502020204030204" pitchFamily="34" charset="0"/>
                <a:cs typeface="Calibri" panose="020F0502020204030204" pitchFamily="34" charset="0"/>
              </a:rPr>
              <a:t>Adobe </a:t>
            </a:r>
            <a:r>
              <a:rPr lang="en-US" sz="1600" dirty="0" smtClean="0">
                <a:latin typeface="Calibri" panose="020F0502020204030204" pitchFamily="34" charset="0"/>
                <a:cs typeface="Calibri" panose="020F0502020204030204" pitchFamily="34" charset="0"/>
              </a:rPr>
              <a:t>XD</a:t>
            </a:r>
            <a:endParaRPr lang="fr-FR" sz="1600" dirty="0" smtClean="0">
              <a:latin typeface="Calibri" panose="020F0502020204030204" pitchFamily="34" charset="0"/>
              <a:cs typeface="Calibri" panose="020F0502020204030204" pitchFamily="34" charset="0"/>
            </a:endParaRPr>
          </a:p>
          <a:p>
            <a:r>
              <a:rPr lang="nn-NO" sz="1600" dirty="0">
                <a:latin typeface="Calibri" panose="020F0502020204030204" pitchFamily="34" charset="0"/>
                <a:cs typeface="Calibri" panose="020F0502020204030204" pitchFamily="34" charset="0"/>
              </a:rPr>
              <a:t>PyCharm Professional, Visual Studio Code (IDE)</a:t>
            </a:r>
          </a:p>
          <a:p>
            <a:endParaRPr lang="fr-FR" sz="16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040C853D-00A4-4CD0-AEDC-56EF8CCE45D5}" type="slidenum">
              <a:rPr lang="en-US" smtClean="0"/>
              <a:t>15</a:t>
            </a:fld>
            <a:endParaRPr lang="en-US"/>
          </a:p>
        </p:txBody>
      </p:sp>
    </p:spTree>
    <p:extLst>
      <p:ext uri="{BB962C8B-B14F-4D97-AF65-F5344CB8AC3E}">
        <p14:creationId xmlns:p14="http://schemas.microsoft.com/office/powerpoint/2010/main" val="245012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3E93-3118-4484-BC98-B0042B964C4A}"/>
              </a:ext>
            </a:extLst>
          </p:cNvPr>
          <p:cNvSpPr>
            <a:spLocks noGrp="1"/>
          </p:cNvSpPr>
          <p:nvPr>
            <p:ph type="title"/>
          </p:nvPr>
        </p:nvSpPr>
        <p:spPr>
          <a:xfrm>
            <a:off x="833071" y="443926"/>
            <a:ext cx="9404723" cy="962844"/>
          </a:xfrm>
        </p:spPr>
        <p:txBody>
          <a:bodyPr/>
          <a:lstStyle/>
          <a:p>
            <a:r>
              <a:rPr lang="en-US" sz="4400" dirty="0" smtClean="0">
                <a:latin typeface="Calibri" panose="020F0502020204030204" pitchFamily="34" charset="0"/>
                <a:cs typeface="Calibri" panose="020F0502020204030204" pitchFamily="34" charset="0"/>
              </a:rPr>
              <a:t>Database Structure Part 1</a:t>
            </a:r>
            <a:endParaRPr lang="en-US" sz="44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040C853D-00A4-4CD0-AEDC-56EF8CCE45D5}" type="slidenum">
              <a:rPr lang="en-US" smtClean="0"/>
              <a:t>16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776" y="1406770"/>
            <a:ext cx="8431246" cy="14765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776" y="2990429"/>
            <a:ext cx="8431245" cy="19240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776" y="5021520"/>
            <a:ext cx="4925112" cy="14861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1116" y="5021520"/>
            <a:ext cx="3392905" cy="1516870"/>
          </a:xfrm>
          <a:prstGeom prst="rect">
            <a:avLst/>
          </a:prstGeom>
        </p:spPr>
      </p:pic>
    </p:spTree>
    <p:extLst>
      <p:ext uri="{BB962C8B-B14F-4D97-AF65-F5344CB8AC3E}">
        <p14:creationId xmlns:p14="http://schemas.microsoft.com/office/powerpoint/2010/main" val="256340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3E93-3118-4484-BC98-B0042B964C4A}"/>
              </a:ext>
            </a:extLst>
          </p:cNvPr>
          <p:cNvSpPr>
            <a:spLocks noGrp="1"/>
          </p:cNvSpPr>
          <p:nvPr>
            <p:ph type="title"/>
          </p:nvPr>
        </p:nvSpPr>
        <p:spPr>
          <a:xfrm>
            <a:off x="833071" y="443926"/>
            <a:ext cx="9404723" cy="962844"/>
          </a:xfrm>
        </p:spPr>
        <p:txBody>
          <a:bodyPr/>
          <a:lstStyle/>
          <a:p>
            <a:r>
              <a:rPr lang="en-US" sz="4400" dirty="0" smtClean="0">
                <a:latin typeface="Calibri" panose="020F0502020204030204" pitchFamily="34" charset="0"/>
                <a:cs typeface="Calibri" panose="020F0502020204030204" pitchFamily="34" charset="0"/>
              </a:rPr>
              <a:t>Database Structure Part 2</a:t>
            </a:r>
            <a:endParaRPr lang="en-US" sz="44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040C853D-00A4-4CD0-AEDC-56EF8CCE45D5}" type="slidenum">
              <a:rPr lang="en-US" smtClean="0"/>
              <a:t>17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71" y="1724034"/>
            <a:ext cx="6568678" cy="41473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239" y="1724034"/>
            <a:ext cx="3647499" cy="4124742"/>
          </a:xfrm>
          <a:prstGeom prst="rect">
            <a:avLst/>
          </a:prstGeom>
        </p:spPr>
      </p:pic>
    </p:spTree>
    <p:extLst>
      <p:ext uri="{BB962C8B-B14F-4D97-AF65-F5344CB8AC3E}">
        <p14:creationId xmlns:p14="http://schemas.microsoft.com/office/powerpoint/2010/main" val="294649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3E93-3118-4484-BC98-B0042B964C4A}"/>
              </a:ext>
            </a:extLst>
          </p:cNvPr>
          <p:cNvSpPr>
            <a:spLocks noGrp="1"/>
          </p:cNvSpPr>
          <p:nvPr>
            <p:ph type="title"/>
          </p:nvPr>
        </p:nvSpPr>
        <p:spPr>
          <a:xfrm>
            <a:off x="833071" y="443926"/>
            <a:ext cx="9404723" cy="962844"/>
          </a:xfrm>
        </p:spPr>
        <p:txBody>
          <a:bodyPr/>
          <a:lstStyle/>
          <a:p>
            <a:r>
              <a:rPr lang="en-US" sz="4400" dirty="0" smtClean="0">
                <a:latin typeface="Calibri" panose="020F0502020204030204" pitchFamily="34" charset="0"/>
                <a:cs typeface="Calibri" panose="020F0502020204030204" pitchFamily="34" charset="0"/>
              </a:rPr>
              <a:t>Database Structure Part 3</a:t>
            </a:r>
            <a:endParaRPr lang="en-US" sz="44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040C853D-00A4-4CD0-AEDC-56EF8CCE45D5}" type="slidenum">
              <a:rPr lang="en-US" smtClean="0"/>
              <a:t>18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71" y="1406770"/>
            <a:ext cx="5880550" cy="243466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937" y="1406770"/>
            <a:ext cx="4356803" cy="36849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71" y="4046785"/>
            <a:ext cx="5880550" cy="2606677"/>
          </a:xfrm>
          <a:prstGeom prst="rect">
            <a:avLst/>
          </a:prstGeom>
        </p:spPr>
      </p:pic>
    </p:spTree>
    <p:extLst>
      <p:ext uri="{BB962C8B-B14F-4D97-AF65-F5344CB8AC3E}">
        <p14:creationId xmlns:p14="http://schemas.microsoft.com/office/powerpoint/2010/main" val="362459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B95F-AC49-4B5A-8CA4-78C8610D4CF8}"/>
              </a:ext>
            </a:extLst>
          </p:cNvPr>
          <p:cNvSpPr>
            <a:spLocks noGrp="1"/>
          </p:cNvSpPr>
          <p:nvPr>
            <p:ph type="title"/>
          </p:nvPr>
        </p:nvSpPr>
        <p:spPr>
          <a:xfrm>
            <a:off x="646111" y="452718"/>
            <a:ext cx="9404723" cy="1027166"/>
          </a:xfrm>
        </p:spPr>
        <p:txBody>
          <a:bodyPr/>
          <a:lstStyle/>
          <a:p>
            <a:r>
              <a:rPr lang="en-US" sz="4400" dirty="0">
                <a:latin typeface="Calibri" panose="020F0502020204030204" pitchFamily="34" charset="0"/>
                <a:cs typeface="Calibri" panose="020F0502020204030204" pitchFamily="34" charset="0"/>
              </a:rPr>
              <a:t>Future </a:t>
            </a:r>
            <a:r>
              <a:rPr lang="en-US" sz="4400" dirty="0" smtClean="0">
                <a:latin typeface="Calibri" panose="020F0502020204030204" pitchFamily="34" charset="0"/>
                <a:cs typeface="Calibri" panose="020F0502020204030204" pitchFamily="34" charset="0"/>
              </a:rPr>
              <a:t>Work</a:t>
            </a:r>
            <a:endParaRPr lang="en-US"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A9AF0FB-F0CD-4C44-8986-D746E4FCCB38}"/>
              </a:ext>
            </a:extLst>
          </p:cNvPr>
          <p:cNvSpPr>
            <a:spLocks noGrp="1"/>
          </p:cNvSpPr>
          <p:nvPr>
            <p:ph idx="1"/>
          </p:nvPr>
        </p:nvSpPr>
        <p:spPr>
          <a:xfrm>
            <a:off x="646111" y="2052918"/>
            <a:ext cx="10544628" cy="4195481"/>
          </a:xfrm>
        </p:spPr>
        <p:txBody>
          <a:bodyPr>
            <a:normAutofit/>
          </a:bodyPr>
          <a:lstStyle/>
          <a:p>
            <a:pPr marL="0" indent="0">
              <a:buNone/>
            </a:pPr>
            <a:r>
              <a:rPr lang="en-US" dirty="0">
                <a:latin typeface="Calibri" panose="020F0502020204030204" pitchFamily="34" charset="0"/>
                <a:cs typeface="Calibri" panose="020F0502020204030204" pitchFamily="34" charset="0"/>
              </a:rPr>
              <a:t>We tried to give our best to achieve all goals from this application but still, we need a lot of improvements. In future there could be several improvements done and adding some feature will make this app more usable and widen. List of some features and improvements are given below: </a:t>
            </a:r>
            <a:endParaRPr lang="en-US" dirty="0" smtClean="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Push Notifications.</a:t>
            </a:r>
          </a:p>
          <a:p>
            <a:pPr lvl="1"/>
            <a:r>
              <a:rPr lang="en-US" sz="2000" dirty="0">
                <a:latin typeface="Calibri" panose="020F0502020204030204" pitchFamily="34" charset="0"/>
                <a:cs typeface="Calibri" panose="020F0502020204030204" pitchFamily="34" charset="0"/>
              </a:rPr>
              <a:t>Payment Gateways.</a:t>
            </a:r>
          </a:p>
          <a:p>
            <a:pPr lvl="1"/>
            <a:r>
              <a:rPr lang="en-US" sz="2000" dirty="0">
                <a:latin typeface="Calibri" panose="020F0502020204030204" pitchFamily="34" charset="0"/>
                <a:cs typeface="Calibri" panose="020F0502020204030204" pitchFamily="34" charset="0"/>
              </a:rPr>
              <a:t>Advance Search Option.</a:t>
            </a:r>
          </a:p>
          <a:p>
            <a:pPr lvl="1"/>
            <a:r>
              <a:rPr lang="en-US" sz="2000" dirty="0">
                <a:latin typeface="Calibri" panose="020F0502020204030204" pitchFamily="34" charset="0"/>
                <a:cs typeface="Calibri" panose="020F0502020204030204" pitchFamily="34" charset="0"/>
              </a:rPr>
              <a:t>Cart system for multiple orders. </a:t>
            </a:r>
          </a:p>
          <a:p>
            <a:pPr marL="0" indent="0">
              <a:buNone/>
            </a:pPr>
            <a:endParaRPr lang="en-US" dirty="0"/>
          </a:p>
        </p:txBody>
      </p:sp>
      <p:sp>
        <p:nvSpPr>
          <p:cNvPr id="4" name="Slide Number Placeholder 3"/>
          <p:cNvSpPr>
            <a:spLocks noGrp="1"/>
          </p:cNvSpPr>
          <p:nvPr>
            <p:ph type="sldNum" sz="quarter" idx="12"/>
          </p:nvPr>
        </p:nvSpPr>
        <p:spPr/>
        <p:txBody>
          <a:bodyPr/>
          <a:lstStyle/>
          <a:p>
            <a:fld id="{040C853D-00A4-4CD0-AEDC-56EF8CCE45D5}" type="slidenum">
              <a:rPr lang="en-US" smtClean="0"/>
              <a:t>19</a:t>
            </a:fld>
            <a:endParaRPr lang="en-US"/>
          </a:p>
        </p:txBody>
      </p:sp>
    </p:spTree>
    <p:extLst>
      <p:ext uri="{BB962C8B-B14F-4D97-AF65-F5344CB8AC3E}">
        <p14:creationId xmlns:p14="http://schemas.microsoft.com/office/powerpoint/2010/main" val="185225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631F-C5A4-427E-A679-3C17D248F057}"/>
              </a:ext>
            </a:extLst>
          </p:cNvPr>
          <p:cNvSpPr>
            <a:spLocks noGrp="1"/>
          </p:cNvSpPr>
          <p:nvPr>
            <p:ph type="title"/>
          </p:nvPr>
        </p:nvSpPr>
        <p:spPr>
          <a:xfrm>
            <a:off x="808892" y="1250947"/>
            <a:ext cx="9404723" cy="920753"/>
          </a:xfrm>
        </p:spPr>
        <p:txBody>
          <a:bodyPr/>
          <a:lstStyle/>
          <a:p>
            <a:r>
              <a:rPr lang="en-US" sz="4400" dirty="0">
                <a:latin typeface="Calibri" panose="020F0502020204030204" pitchFamily="34" charset="0"/>
                <a:cs typeface="Calibri" panose="020F0502020204030204" pitchFamily="34" charset="0"/>
              </a:rPr>
              <a:t>Introduction</a:t>
            </a:r>
          </a:p>
        </p:txBody>
      </p:sp>
      <p:sp>
        <p:nvSpPr>
          <p:cNvPr id="3" name="Slide Number Placeholder 2"/>
          <p:cNvSpPr>
            <a:spLocks noGrp="1"/>
          </p:cNvSpPr>
          <p:nvPr>
            <p:ph type="sldNum" sz="quarter" idx="12"/>
          </p:nvPr>
        </p:nvSpPr>
        <p:spPr/>
        <p:txBody>
          <a:bodyPr/>
          <a:lstStyle/>
          <a:p>
            <a:fld id="{040C853D-00A4-4CD0-AEDC-56EF8CCE45D5}" type="slidenum">
              <a:rPr lang="en-US" smtClean="0"/>
              <a:t>2</a:t>
            </a:fld>
            <a:endParaRPr lang="en-US"/>
          </a:p>
        </p:txBody>
      </p:sp>
      <p:sp>
        <p:nvSpPr>
          <p:cNvPr id="4" name="TextBox 3">
            <a:extLst>
              <a:ext uri="{FF2B5EF4-FFF2-40B4-BE49-F238E27FC236}">
                <a16:creationId xmlns:a16="http://schemas.microsoft.com/office/drawing/2014/main" id="{44352AF8-5625-4CF4-8C6B-79B73893866B}"/>
              </a:ext>
            </a:extLst>
          </p:cNvPr>
          <p:cNvSpPr txBox="1"/>
          <p:nvPr/>
        </p:nvSpPr>
        <p:spPr>
          <a:xfrm>
            <a:off x="808892" y="2609386"/>
            <a:ext cx="10629900" cy="2246769"/>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Diagnostic Lab Reporting System </a:t>
            </a:r>
            <a:r>
              <a:rPr lang="en-US" sz="2400" dirty="0">
                <a:latin typeface="Calibri" panose="020F0502020204030204" pitchFamily="34" charset="0"/>
                <a:cs typeface="Calibri" panose="020F0502020204030204" pitchFamily="34" charset="0"/>
              </a:rPr>
              <a:t>is a web application which will </a:t>
            </a:r>
            <a:r>
              <a:rPr lang="en-US" sz="2400" dirty="0" smtClean="0">
                <a:latin typeface="Calibri" panose="020F0502020204030204" pitchFamily="34" charset="0"/>
                <a:cs typeface="Calibri" panose="020F0502020204030204" pitchFamily="34" charset="0"/>
              </a:rPr>
              <a:t>helps </a:t>
            </a:r>
            <a:r>
              <a:rPr lang="en-US" sz="2400" dirty="0">
                <a:latin typeface="Calibri" panose="020F0502020204030204" pitchFamily="34" charset="0"/>
                <a:cs typeface="Calibri" panose="020F0502020204030204" pitchFamily="34" charset="0"/>
              </a:rPr>
              <a:t>a patient to </a:t>
            </a:r>
            <a:r>
              <a:rPr lang="en-US" sz="2400" dirty="0" smtClean="0">
                <a:latin typeface="Calibri" panose="020F0502020204030204" pitchFamily="34" charset="0"/>
                <a:cs typeface="Calibri" panose="020F0502020204030204" pitchFamily="34" charset="0"/>
              </a:rPr>
              <a:t>book diagnostic </a:t>
            </a:r>
            <a:r>
              <a:rPr lang="en-US" sz="2400" dirty="0">
                <a:latin typeface="Calibri" panose="020F0502020204030204" pitchFamily="34" charset="0"/>
                <a:cs typeface="Calibri" panose="020F0502020204030204" pitchFamily="34" charset="0"/>
              </a:rPr>
              <a:t>tests online. After completing tests, the downloadable report </a:t>
            </a:r>
            <a:r>
              <a:rPr lang="en-US" sz="2400" dirty="0" smtClean="0">
                <a:latin typeface="Calibri" panose="020F0502020204030204" pitchFamily="34" charset="0"/>
                <a:cs typeface="Calibri" panose="020F0502020204030204" pitchFamily="34" charset="0"/>
              </a:rPr>
              <a:t>will available in his/her </a:t>
            </a:r>
            <a:r>
              <a:rPr lang="en-US" sz="2400" dirty="0">
                <a:latin typeface="Calibri" panose="020F0502020204030204" pitchFamily="34" charset="0"/>
                <a:cs typeface="Calibri" panose="020F0502020204030204" pitchFamily="34" charset="0"/>
              </a:rPr>
              <a:t>profile. Users can choose a diagnostic center according to their budget </a:t>
            </a:r>
            <a:r>
              <a:rPr lang="en-US" sz="2400" dirty="0" smtClean="0">
                <a:latin typeface="Calibri" panose="020F0502020204030204" pitchFamily="34" charset="0"/>
                <a:cs typeface="Calibri" panose="020F0502020204030204" pitchFamily="34" charset="0"/>
              </a:rPr>
              <a:t>and requirements</a:t>
            </a:r>
            <a:r>
              <a:rPr lang="en-US" sz="2400" dirty="0">
                <a:latin typeface="Calibri" panose="020F0502020204030204" pitchFamily="34" charset="0"/>
                <a:cs typeface="Calibri" panose="020F0502020204030204" pitchFamily="34" charset="0"/>
              </a:rPr>
              <a:t>. Diagnostic admin and staffs will manage all the order processing steps </a:t>
            </a:r>
            <a:r>
              <a:rPr lang="en-US" sz="2400" dirty="0" smtClean="0">
                <a:latin typeface="Calibri" panose="020F0502020204030204" pitchFamily="34" charset="0"/>
                <a:cs typeface="Calibri" panose="020F0502020204030204" pitchFamily="34" charset="0"/>
              </a:rPr>
              <a:t>using their </a:t>
            </a:r>
            <a:r>
              <a:rPr lang="en-US" sz="2400" dirty="0">
                <a:latin typeface="Calibri" panose="020F0502020204030204" pitchFamily="34" charset="0"/>
                <a:cs typeface="Calibri" panose="020F0502020204030204" pitchFamily="34" charset="0"/>
              </a:rPr>
              <a:t>custom </a:t>
            </a:r>
            <a:r>
              <a:rPr lang="en-US" sz="2400" dirty="0" smtClean="0">
                <a:latin typeface="Calibri" panose="020F0502020204030204" pitchFamily="34" charset="0"/>
                <a:cs typeface="Calibri" panose="020F0502020204030204" pitchFamily="34" charset="0"/>
              </a:rPr>
              <a:t>dashboards.</a:t>
            </a:r>
            <a:r>
              <a:rPr lang="en-US" sz="2000" dirty="0"/>
              <a:t/>
            </a:r>
            <a:br>
              <a:rPr lang="en-US" sz="2000" dirty="0"/>
            </a:b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69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FD0C80-B731-4BB8-9747-655280F9D1F1}"/>
              </a:ext>
            </a:extLst>
          </p:cNvPr>
          <p:cNvSpPr txBox="1"/>
          <p:nvPr/>
        </p:nvSpPr>
        <p:spPr>
          <a:xfrm>
            <a:off x="1473573" y="2366164"/>
            <a:ext cx="9486900" cy="2492990"/>
          </a:xfrm>
          <a:prstGeom prst="rect">
            <a:avLst/>
          </a:prstGeom>
          <a:noFill/>
        </p:spPr>
        <p:txBody>
          <a:bodyPr wrap="square" rtlCol="0">
            <a:spAutoFit/>
          </a:bodyPr>
          <a:lstStyle/>
          <a:p>
            <a:pPr algn="ctr"/>
            <a:r>
              <a:rPr lang="en-US" sz="6000" dirty="0">
                <a:latin typeface="Calibri" panose="020F0502020204030204" pitchFamily="34" charset="0"/>
                <a:cs typeface="Calibri" panose="020F0502020204030204" pitchFamily="34" charset="0"/>
              </a:rPr>
              <a:t>Thank </a:t>
            </a:r>
            <a:r>
              <a:rPr lang="en-US" sz="6000" dirty="0" smtClean="0">
                <a:latin typeface="Calibri" panose="020F0502020204030204" pitchFamily="34" charset="0"/>
                <a:cs typeface="Calibri" panose="020F0502020204030204" pitchFamily="34" charset="0"/>
              </a:rPr>
              <a:t>you.</a:t>
            </a:r>
          </a:p>
          <a:p>
            <a:pPr algn="ctr"/>
            <a:endParaRPr lang="en-US" sz="6000" dirty="0">
              <a:latin typeface="Calibri" panose="020F0502020204030204" pitchFamily="34" charset="0"/>
              <a:cs typeface="Calibri" panose="020F0502020204030204" pitchFamily="34" charset="0"/>
            </a:endParaRPr>
          </a:p>
          <a:p>
            <a:pPr algn="ctr"/>
            <a:r>
              <a:rPr lang="en-US" sz="3200" dirty="0">
                <a:latin typeface="Calibri" panose="020F0502020204030204" pitchFamily="34" charset="0"/>
                <a:cs typeface="Calibri" panose="020F0502020204030204" pitchFamily="34" charset="0"/>
              </a:rPr>
              <a:t>Let </a:t>
            </a:r>
            <a:r>
              <a:rPr lang="en-US" sz="3200" dirty="0" smtClean="0">
                <a:latin typeface="Calibri" panose="020F0502020204030204" pitchFamily="34" charset="0"/>
                <a:cs typeface="Calibri" panose="020F0502020204030204" pitchFamily="34" charset="0"/>
              </a:rPr>
              <a:t>us </a:t>
            </a:r>
            <a:r>
              <a:rPr lang="en-US" sz="3200" dirty="0">
                <a:latin typeface="Calibri" panose="020F0502020204030204" pitchFamily="34" charset="0"/>
                <a:cs typeface="Calibri" panose="020F0502020204030204" pitchFamily="34" charset="0"/>
              </a:rPr>
              <a:t>know if you have any </a:t>
            </a:r>
            <a:r>
              <a:rPr lang="en-US" sz="3200" dirty="0" smtClean="0">
                <a:latin typeface="Calibri" panose="020F0502020204030204" pitchFamily="34" charset="0"/>
                <a:cs typeface="Calibri" panose="020F0502020204030204" pitchFamily="34" charset="0"/>
              </a:rPr>
              <a:t>questions!</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p:txBody>
          <a:bodyPr/>
          <a:lstStyle/>
          <a:p>
            <a:fld id="{040C853D-00A4-4CD0-AEDC-56EF8CCE45D5}" type="slidenum">
              <a:rPr lang="en-US" smtClean="0"/>
              <a:t>20</a:t>
            </a:fld>
            <a:endParaRPr lang="en-US"/>
          </a:p>
        </p:txBody>
      </p:sp>
    </p:spTree>
    <p:extLst>
      <p:ext uri="{BB962C8B-B14F-4D97-AF65-F5344CB8AC3E}">
        <p14:creationId xmlns:p14="http://schemas.microsoft.com/office/powerpoint/2010/main" val="339353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631F-C5A4-427E-A679-3C17D248F057}"/>
              </a:ext>
            </a:extLst>
          </p:cNvPr>
          <p:cNvSpPr>
            <a:spLocks noGrp="1"/>
          </p:cNvSpPr>
          <p:nvPr>
            <p:ph type="title"/>
          </p:nvPr>
        </p:nvSpPr>
        <p:spPr>
          <a:xfrm>
            <a:off x="808892" y="1250947"/>
            <a:ext cx="9404723" cy="920753"/>
          </a:xfrm>
        </p:spPr>
        <p:txBody>
          <a:bodyPr/>
          <a:lstStyle/>
          <a:p>
            <a:r>
              <a:rPr lang="en-US" sz="4400" dirty="0" smtClean="0">
                <a:latin typeface="Calibri" panose="020F0502020204030204" pitchFamily="34" charset="0"/>
                <a:cs typeface="Calibri" panose="020F0502020204030204" pitchFamily="34" charset="0"/>
              </a:rPr>
              <a:t>Purpose</a:t>
            </a:r>
            <a:endParaRPr lang="en-US" sz="44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040C853D-00A4-4CD0-AEDC-56EF8CCE45D5}" type="slidenum">
              <a:rPr lang="en-US" smtClean="0"/>
              <a:t>3</a:t>
            </a:fld>
            <a:endParaRPr lang="en-US"/>
          </a:p>
        </p:txBody>
      </p:sp>
      <p:sp>
        <p:nvSpPr>
          <p:cNvPr id="4" name="TextBox 3">
            <a:extLst>
              <a:ext uri="{FF2B5EF4-FFF2-40B4-BE49-F238E27FC236}">
                <a16:creationId xmlns:a16="http://schemas.microsoft.com/office/drawing/2014/main" id="{44352AF8-5625-4CF4-8C6B-79B73893866B}"/>
              </a:ext>
            </a:extLst>
          </p:cNvPr>
          <p:cNvSpPr txBox="1"/>
          <p:nvPr/>
        </p:nvSpPr>
        <p:spPr>
          <a:xfrm>
            <a:off x="808892" y="2609386"/>
            <a:ext cx="9954046" cy="3785652"/>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Purpose of this project is to provide a simple, easy, convenient and efficient system to </a:t>
            </a:r>
            <a:r>
              <a:rPr lang="en-US" sz="2000" dirty="0" smtClean="0">
                <a:latin typeface="Calibri" panose="020F0502020204030204" pitchFamily="34" charset="0"/>
                <a:cs typeface="Calibri" panose="020F0502020204030204" pitchFamily="34" charset="0"/>
              </a:rPr>
              <a:t>manage the </a:t>
            </a:r>
            <a:r>
              <a:rPr lang="en-US" sz="2000" dirty="0">
                <a:latin typeface="Calibri" panose="020F0502020204030204" pitchFamily="34" charset="0"/>
                <a:cs typeface="Calibri" panose="020F0502020204030204" pitchFamily="34" charset="0"/>
              </a:rPr>
              <a:t>diagnostic test booking and lab reporting process. This System </a:t>
            </a:r>
            <a:r>
              <a:rPr lang="en-US" sz="2000" dirty="0" smtClean="0">
                <a:latin typeface="Calibri" panose="020F0502020204030204" pitchFamily="34" charset="0"/>
                <a:cs typeface="Calibri" panose="020F0502020204030204" pitchFamily="34" charset="0"/>
              </a:rPr>
              <a:t>helps individuals </a:t>
            </a:r>
            <a:r>
              <a:rPr lang="en-US" sz="2000" dirty="0">
                <a:latin typeface="Calibri" panose="020F0502020204030204" pitchFamily="34" charset="0"/>
                <a:cs typeface="Calibri" panose="020F0502020204030204" pitchFamily="34" charset="0"/>
              </a:rPr>
              <a:t>to </a:t>
            </a:r>
            <a:r>
              <a:rPr lang="en-US" sz="2000" dirty="0" smtClean="0">
                <a:latin typeface="Calibri" panose="020F0502020204030204" pitchFamily="34" charset="0"/>
                <a:cs typeface="Calibri" panose="020F0502020204030204" pitchFamily="34" charset="0"/>
              </a:rPr>
              <a:t>book their </a:t>
            </a:r>
            <a:r>
              <a:rPr lang="en-US" sz="2000" dirty="0">
                <a:latin typeface="Calibri" panose="020F0502020204030204" pitchFamily="34" charset="0"/>
                <a:cs typeface="Calibri" panose="020F0502020204030204" pitchFamily="34" charset="0"/>
              </a:rPr>
              <a:t>test online. </a:t>
            </a:r>
            <a:endParaRPr lang="en-US" sz="2000" dirty="0" smtClean="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A </a:t>
            </a:r>
            <a:r>
              <a:rPr lang="en-US" sz="2000" dirty="0">
                <a:latin typeface="Calibri" panose="020F0502020204030204" pitchFamily="34" charset="0"/>
                <a:cs typeface="Calibri" panose="020F0502020204030204" pitchFamily="34" charset="0"/>
              </a:rPr>
              <a:t>diagnostic admin can create, edit, delete tests and categories. </a:t>
            </a:r>
            <a:r>
              <a:rPr lang="en-US" sz="2000" dirty="0" smtClean="0">
                <a:latin typeface="Calibri" panose="020F0502020204030204" pitchFamily="34" charset="0"/>
                <a:cs typeface="Calibri" panose="020F0502020204030204" pitchFamily="34" charset="0"/>
              </a:rPr>
              <a:t>Diagnostic staffs </a:t>
            </a:r>
            <a:r>
              <a:rPr lang="en-US" sz="2000" dirty="0">
                <a:latin typeface="Calibri" panose="020F0502020204030204" pitchFamily="34" charset="0"/>
                <a:cs typeface="Calibri" panose="020F0502020204030204" pitchFamily="34" charset="0"/>
              </a:rPr>
              <a:t>can approve, reject, verify, confirm, and </a:t>
            </a:r>
            <a:r>
              <a:rPr lang="en-US" sz="2000" dirty="0" smtClean="0">
                <a:latin typeface="Calibri" panose="020F0502020204030204" pitchFamily="34" charset="0"/>
                <a:cs typeface="Calibri" panose="020F0502020204030204" pitchFamily="34" charset="0"/>
              </a:rPr>
              <a:t>complete order </a:t>
            </a:r>
            <a:r>
              <a:rPr lang="en-US" sz="2000" dirty="0">
                <a:latin typeface="Calibri" panose="020F0502020204030204" pitchFamily="34" charset="0"/>
                <a:cs typeface="Calibri" panose="020F0502020204030204" pitchFamily="34" charset="0"/>
              </a:rPr>
              <a:t>operation. Customers can </a:t>
            </a:r>
            <a:r>
              <a:rPr lang="en-US" sz="2000" dirty="0" smtClean="0">
                <a:latin typeface="Calibri" panose="020F0502020204030204" pitchFamily="34" charset="0"/>
                <a:cs typeface="Calibri" panose="020F0502020204030204" pitchFamily="34" charset="0"/>
              </a:rPr>
              <a:t>able to </a:t>
            </a:r>
            <a:r>
              <a:rPr lang="en-US" sz="2000" dirty="0">
                <a:latin typeface="Calibri" panose="020F0502020204030204" pitchFamily="34" charset="0"/>
                <a:cs typeface="Calibri" panose="020F0502020204030204" pitchFamily="34" charset="0"/>
              </a:rPr>
              <a:t>view and download their reports from </a:t>
            </a:r>
            <a:r>
              <a:rPr lang="en-US" sz="2000" dirty="0" smtClean="0">
                <a:latin typeface="Calibri" panose="020F0502020204030204" pitchFamily="34" charset="0"/>
                <a:cs typeface="Calibri" panose="020F0502020204030204" pitchFamily="34" charset="0"/>
              </a:rPr>
              <a:t>the profile </a:t>
            </a:r>
            <a:r>
              <a:rPr lang="en-US" sz="2000" dirty="0">
                <a:latin typeface="Calibri" panose="020F0502020204030204" pitchFamily="34" charset="0"/>
                <a:cs typeface="Calibri" panose="020F0502020204030204" pitchFamily="34" charset="0"/>
              </a:rPr>
              <a:t>and also can re-payment if the </a:t>
            </a:r>
            <a:r>
              <a:rPr lang="en-US" sz="2000" dirty="0" smtClean="0">
                <a:latin typeface="Calibri" panose="020F0502020204030204" pitchFamily="34" charset="0"/>
                <a:cs typeface="Calibri" panose="020F0502020204030204" pitchFamily="34" charset="0"/>
              </a:rPr>
              <a:t>payment type </a:t>
            </a:r>
            <a:r>
              <a:rPr lang="en-US" sz="2000" dirty="0">
                <a:latin typeface="Calibri" panose="020F0502020204030204" pitchFamily="34" charset="0"/>
                <a:cs typeface="Calibri" panose="020F0502020204030204" pitchFamily="34" charset="0"/>
              </a:rPr>
              <a:t>was the </a:t>
            </a:r>
            <a:r>
              <a:rPr lang="en-US" sz="2000" dirty="0" smtClean="0">
                <a:latin typeface="Calibri" panose="020F0502020204030204" pitchFamily="34" charset="0"/>
                <a:cs typeface="Calibri" panose="020F0502020204030204" pitchFamily="34" charset="0"/>
              </a:rPr>
              <a:t>half.</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Using this software, a particular diagnostic center can manage their lab test booking and reports in a very efficient and effective way. Aim of this software is to build an easy diagnostic test booking process for the customers using the internet</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349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774A-A7C7-480D-947A-3D1667304726}"/>
              </a:ext>
            </a:extLst>
          </p:cNvPr>
          <p:cNvSpPr>
            <a:spLocks noGrp="1"/>
          </p:cNvSpPr>
          <p:nvPr>
            <p:ph type="title"/>
          </p:nvPr>
        </p:nvSpPr>
        <p:spPr>
          <a:xfrm>
            <a:off x="1024181" y="962672"/>
            <a:ext cx="9085019" cy="830959"/>
          </a:xfrm>
        </p:spPr>
        <p:txBody>
          <a:bodyPr/>
          <a:lstStyle/>
          <a:p>
            <a:r>
              <a:rPr lang="en-US" sz="4400" dirty="0">
                <a:latin typeface="Calibri" panose="020F0502020204030204" pitchFamily="34" charset="0"/>
                <a:cs typeface="Calibri" panose="020F0502020204030204" pitchFamily="34" charset="0"/>
              </a:rPr>
              <a:t>Scope</a:t>
            </a:r>
          </a:p>
        </p:txBody>
      </p:sp>
      <p:sp>
        <p:nvSpPr>
          <p:cNvPr id="3" name="Content Placeholder 2">
            <a:extLst>
              <a:ext uri="{FF2B5EF4-FFF2-40B4-BE49-F238E27FC236}">
                <a16:creationId xmlns:a16="http://schemas.microsoft.com/office/drawing/2014/main" id="{82015C96-B9BA-4EE8-9EDB-279D4EC827B8}"/>
              </a:ext>
            </a:extLst>
          </p:cNvPr>
          <p:cNvSpPr>
            <a:spLocks noGrp="1"/>
          </p:cNvSpPr>
          <p:nvPr>
            <p:ph idx="1"/>
          </p:nvPr>
        </p:nvSpPr>
        <p:spPr>
          <a:xfrm>
            <a:off x="1024181" y="2332116"/>
            <a:ext cx="9931034" cy="3725784"/>
          </a:xfrm>
        </p:spPr>
        <p:txBody>
          <a:bodyPr>
            <a:normAutofit/>
          </a:bodyPr>
          <a:lstStyle/>
          <a:p>
            <a:r>
              <a:rPr lang="en-US" sz="2400" dirty="0">
                <a:latin typeface="Calibri" panose="020F0502020204030204" pitchFamily="34" charset="0"/>
                <a:cs typeface="Calibri" panose="020F0502020204030204" pitchFamily="34" charset="0"/>
              </a:rPr>
              <a:t>Interactive and </a:t>
            </a:r>
            <a:r>
              <a:rPr lang="en-US" sz="2400" dirty="0" smtClean="0">
                <a:latin typeface="Calibri" panose="020F0502020204030204" pitchFamily="34" charset="0"/>
                <a:cs typeface="Calibri" panose="020F0502020204030204" pitchFamily="34" charset="0"/>
              </a:rPr>
              <a:t>user </a:t>
            </a:r>
            <a:r>
              <a:rPr lang="en-US" sz="2400" dirty="0">
                <a:latin typeface="Calibri" panose="020F0502020204030204" pitchFamily="34" charset="0"/>
                <a:cs typeface="Calibri" panose="020F0502020204030204" pitchFamily="34" charset="0"/>
              </a:rPr>
              <a:t>friendly </a:t>
            </a:r>
            <a:r>
              <a:rPr lang="en-US" sz="2400" dirty="0" smtClean="0">
                <a:latin typeface="Calibri" panose="020F0502020204030204" pitchFamily="34" charset="0"/>
                <a:cs typeface="Calibri" panose="020F0502020204030204" pitchFamily="34" charset="0"/>
              </a:rPr>
              <a:t>UI </a:t>
            </a:r>
            <a:r>
              <a:rPr lang="en-US" sz="2400" dirty="0">
                <a:latin typeface="Calibri" panose="020F0502020204030204" pitchFamily="34" charset="0"/>
                <a:cs typeface="Calibri" panose="020F0502020204030204" pitchFamily="34" charset="0"/>
              </a:rPr>
              <a:t>helps every type of users to interact with the interface</a:t>
            </a:r>
            <a:r>
              <a:rPr lang="en-US" sz="2400" dirty="0" smtClean="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This </a:t>
            </a:r>
            <a:r>
              <a:rPr lang="en-US" sz="2400" dirty="0" smtClean="0">
                <a:latin typeface="Calibri" panose="020F0502020204030204" pitchFamily="34" charset="0"/>
                <a:cs typeface="Calibri" panose="020F0502020204030204" pitchFamily="34" charset="0"/>
              </a:rPr>
              <a:t>application </a:t>
            </a:r>
            <a:r>
              <a:rPr lang="en-US" sz="2400" dirty="0">
                <a:latin typeface="Calibri" panose="020F0502020204030204" pitchFamily="34" charset="0"/>
                <a:cs typeface="Calibri" panose="020F0502020204030204" pitchFamily="34" charset="0"/>
              </a:rPr>
              <a:t>is designed </a:t>
            </a:r>
            <a:r>
              <a:rPr lang="en-US" sz="2400" dirty="0" smtClean="0">
                <a:latin typeface="Calibri" panose="020F0502020204030204" pitchFamily="34" charset="0"/>
                <a:cs typeface="Calibri" panose="020F0502020204030204" pitchFamily="34" charset="0"/>
              </a:rPr>
              <a:t>following </a:t>
            </a:r>
            <a:r>
              <a:rPr lang="en-US" sz="2400" dirty="0" smtClean="0">
                <a:latin typeface="Calibri" panose="020F0502020204030204" pitchFamily="34" charset="0"/>
                <a:cs typeface="Calibri" panose="020F0502020204030204" pitchFamily="34" charset="0"/>
              </a:rPr>
              <a:t>MVT (model-view-template) </a:t>
            </a:r>
            <a:r>
              <a:rPr lang="en-US" sz="2400" dirty="0" smtClean="0">
                <a:latin typeface="Calibri" panose="020F0502020204030204" pitchFamily="34" charset="0"/>
                <a:cs typeface="Calibri" panose="020F0502020204030204" pitchFamily="34" charset="0"/>
              </a:rPr>
              <a:t>architecture. </a:t>
            </a:r>
            <a:endParaRPr lang="en-US" sz="2400" dirty="0" smtClean="0">
              <a:latin typeface="Calibri" panose="020F0502020204030204" pitchFamily="34" charset="0"/>
              <a:cs typeface="Calibri" panose="020F0502020204030204" pitchFamily="34" charset="0"/>
            </a:endParaRPr>
          </a:p>
          <a:p>
            <a:endParaRPr lang="en-US" sz="2400" dirty="0" smtClean="0">
              <a:latin typeface="Calibri" panose="020F0502020204030204" pitchFamily="34" charset="0"/>
              <a:cs typeface="Calibri" panose="020F0502020204030204" pitchFamily="34" charset="0"/>
            </a:endParaRPr>
          </a:p>
          <a:p>
            <a:r>
              <a:rPr lang="en-US" sz="2400" dirty="0" smtClean="0">
                <a:latin typeface="Calibri" panose="020F0502020204030204" pitchFamily="34" charset="0"/>
                <a:cs typeface="Calibri" panose="020F0502020204030204" pitchFamily="34" charset="0"/>
              </a:rPr>
              <a:t>Any task within the </a:t>
            </a:r>
            <a:r>
              <a:rPr lang="en-US" sz="2400" dirty="0">
                <a:latin typeface="Calibri" panose="020F0502020204030204" pitchFamily="34" charset="0"/>
                <a:cs typeface="Calibri" panose="020F0502020204030204" pitchFamily="34" charset="0"/>
              </a:rPr>
              <a:t>application </a:t>
            </a:r>
            <a:r>
              <a:rPr lang="en-US" sz="2400" dirty="0">
                <a:latin typeface="Calibri" panose="020F0502020204030204" pitchFamily="34" charset="0"/>
                <a:cs typeface="Calibri" panose="020F0502020204030204" pitchFamily="34" charset="0"/>
              </a:rPr>
              <a:t>happens in </a:t>
            </a:r>
            <a:r>
              <a:rPr lang="en-US" sz="2400" dirty="0" smtClean="0">
                <a:latin typeface="Calibri" panose="020F0502020204030204" pitchFamily="34" charset="0"/>
                <a:cs typeface="Calibri" panose="020F0502020204030204" pitchFamily="34" charset="0"/>
              </a:rPr>
              <a:t>real-time as all data </a:t>
            </a:r>
            <a:r>
              <a:rPr lang="en-US" sz="2400" dirty="0">
                <a:latin typeface="Calibri" panose="020F0502020204030204" pitchFamily="34" charset="0"/>
                <a:cs typeface="Calibri" panose="020F0502020204030204" pitchFamily="34" charset="0"/>
              </a:rPr>
              <a:t>is stored </a:t>
            </a:r>
            <a:r>
              <a:rPr lang="en-US" sz="2400" dirty="0" smtClean="0">
                <a:latin typeface="Calibri" panose="020F0502020204030204" pitchFamily="34" charset="0"/>
                <a:cs typeface="Calibri" panose="020F0502020204030204" pitchFamily="34" charset="0"/>
              </a:rPr>
              <a:t>and maintained </a:t>
            </a:r>
            <a:r>
              <a:rPr lang="en-US" sz="2400" dirty="0">
                <a:latin typeface="Calibri" panose="020F0502020204030204" pitchFamily="34" charset="0"/>
                <a:cs typeface="Calibri" panose="020F0502020204030204" pitchFamily="34" charset="0"/>
              </a:rPr>
              <a:t>from </a:t>
            </a: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built-in </a:t>
            </a:r>
            <a:r>
              <a:rPr lang="en-US" sz="2400" dirty="0" smtClean="0">
                <a:latin typeface="Calibri" panose="020F0502020204030204" pitchFamily="34" charset="0"/>
                <a:cs typeface="Calibri" panose="020F0502020204030204" pitchFamily="34" charset="0"/>
              </a:rPr>
              <a:t>database named</a:t>
            </a:r>
            <a:r>
              <a:rPr lang="en-US" sz="2400" dirty="0" smtClean="0">
                <a:latin typeface="Calibri" panose="020F0502020204030204" pitchFamily="34" charset="0"/>
                <a:cs typeface="Calibri" panose="020F0502020204030204" pitchFamily="34" charset="0"/>
              </a:rPr>
              <a:t> </a:t>
            </a:r>
            <a:r>
              <a:rPr lang="en-US" sz="2400" b="1" dirty="0" smtClean="0">
                <a:latin typeface="Calibri" panose="020F0502020204030204" pitchFamily="34" charset="0"/>
                <a:cs typeface="Calibri" panose="020F0502020204030204" pitchFamily="34" charset="0"/>
              </a:rPr>
              <a:t>SQLite3</a:t>
            </a:r>
            <a:r>
              <a:rPr lang="en-US" sz="2400" dirty="0" smtClean="0">
                <a:latin typeface="Calibri" panose="020F0502020204030204" pitchFamily="34" charset="0"/>
                <a:cs typeface="Calibri" panose="020F0502020204030204" pitchFamily="34" charset="0"/>
              </a:rPr>
              <a:t>.</a:t>
            </a:r>
          </a:p>
          <a:p>
            <a:endParaRPr lang="en-US" sz="2400" dirty="0" smtClean="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040C853D-00A4-4CD0-AEDC-56EF8CCE45D5}" type="slidenum">
              <a:rPr lang="en-US" smtClean="0"/>
              <a:t>4</a:t>
            </a:fld>
            <a:endParaRPr lang="en-US"/>
          </a:p>
        </p:txBody>
      </p:sp>
    </p:spTree>
    <p:extLst>
      <p:ext uri="{BB962C8B-B14F-4D97-AF65-F5344CB8AC3E}">
        <p14:creationId xmlns:p14="http://schemas.microsoft.com/office/powerpoint/2010/main" val="73850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3540-C904-4462-AFA8-B48D8B8AE711}"/>
              </a:ext>
            </a:extLst>
          </p:cNvPr>
          <p:cNvSpPr>
            <a:spLocks noGrp="1"/>
          </p:cNvSpPr>
          <p:nvPr>
            <p:ph type="title"/>
          </p:nvPr>
        </p:nvSpPr>
        <p:spPr>
          <a:xfrm>
            <a:off x="918672" y="531848"/>
            <a:ext cx="8947522" cy="813374"/>
          </a:xfrm>
        </p:spPr>
        <p:txBody>
          <a:bodyPr/>
          <a:lstStyle/>
          <a:p>
            <a:r>
              <a:rPr lang="en-US" sz="4400" dirty="0" smtClean="0">
                <a:latin typeface="Calibri" panose="020F0502020204030204" pitchFamily="34" charset="0"/>
                <a:cs typeface="Calibri" panose="020F0502020204030204" pitchFamily="34" charset="0"/>
              </a:rPr>
              <a:t>Objectives </a:t>
            </a:r>
            <a:endParaRPr lang="en-US"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DA9BDE2-EB72-4AB7-B0C1-FA55E0DFA976}"/>
              </a:ext>
            </a:extLst>
          </p:cNvPr>
          <p:cNvSpPr>
            <a:spLocks noGrp="1"/>
          </p:cNvSpPr>
          <p:nvPr>
            <p:ph idx="1"/>
          </p:nvPr>
        </p:nvSpPr>
        <p:spPr>
          <a:xfrm>
            <a:off x="918672" y="1644162"/>
            <a:ext cx="10511328" cy="4677508"/>
          </a:xfrm>
        </p:spPr>
        <p:txBody>
          <a:bodyPr>
            <a:noAutofit/>
          </a:bodyPr>
          <a:lstStyle/>
          <a:p>
            <a:r>
              <a:rPr lang="en-US" sz="1800" dirty="0">
                <a:latin typeface="Calibri" panose="020F0502020204030204" pitchFamily="34" charset="0"/>
                <a:cs typeface="Calibri" panose="020F0502020204030204" pitchFamily="34" charset="0"/>
              </a:rPr>
              <a:t>This system is designed for 4 types of user roles in the system:</a:t>
            </a:r>
          </a:p>
          <a:p>
            <a:pPr lvl="2">
              <a:buFont typeface="Wingdings" panose="05000000000000000000" pitchFamily="2" charset="2"/>
              <a:buChar char="§"/>
            </a:pPr>
            <a:r>
              <a:rPr lang="en-US" sz="1800" dirty="0">
                <a:latin typeface="Calibri" panose="020F0502020204030204" pitchFamily="34" charset="0"/>
                <a:cs typeface="Calibri" panose="020F0502020204030204" pitchFamily="34" charset="0"/>
              </a:rPr>
              <a:t>System Admin.</a:t>
            </a:r>
          </a:p>
          <a:p>
            <a:pPr lvl="2">
              <a:buFont typeface="Wingdings" panose="05000000000000000000" pitchFamily="2" charset="2"/>
              <a:buChar char="§"/>
            </a:pPr>
            <a:r>
              <a:rPr lang="en-US" sz="1800" dirty="0">
                <a:latin typeface="Calibri" panose="020F0502020204030204" pitchFamily="34" charset="0"/>
                <a:cs typeface="Calibri" panose="020F0502020204030204" pitchFamily="34" charset="0"/>
              </a:rPr>
              <a:t>Diagnostic</a:t>
            </a:r>
            <a:r>
              <a:rPr lang="en-US" sz="1800" b="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Admin</a:t>
            </a:r>
          </a:p>
          <a:p>
            <a:pPr lvl="2">
              <a:buFont typeface="Wingdings" panose="05000000000000000000" pitchFamily="2" charset="2"/>
              <a:buChar char="§"/>
            </a:pPr>
            <a:r>
              <a:rPr lang="en-US" sz="1800" dirty="0">
                <a:latin typeface="Calibri" panose="020F0502020204030204" pitchFamily="34" charset="0"/>
                <a:cs typeface="Calibri" panose="020F0502020204030204" pitchFamily="34" charset="0"/>
              </a:rPr>
              <a:t>Diagnostic</a:t>
            </a:r>
            <a:r>
              <a:rPr lang="en-US" sz="1800" b="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Staff</a:t>
            </a:r>
          </a:p>
          <a:p>
            <a:pPr lvl="2">
              <a:buFont typeface="Wingdings" panose="05000000000000000000" pitchFamily="2" charset="2"/>
              <a:buChar char="§"/>
            </a:pPr>
            <a:r>
              <a:rPr lang="en-US" sz="1800" dirty="0">
                <a:latin typeface="Calibri" panose="020F0502020204030204" pitchFamily="34" charset="0"/>
                <a:cs typeface="Calibri" panose="020F0502020204030204" pitchFamily="34" charset="0"/>
              </a:rPr>
              <a:t>Customer</a:t>
            </a:r>
            <a:r>
              <a:rPr lang="en-US" sz="1800" dirty="0" smtClean="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A system admin </a:t>
            </a:r>
            <a:r>
              <a:rPr lang="en-US" sz="1800" dirty="0" smtClean="0">
                <a:latin typeface="Calibri" panose="020F0502020204030204" pitchFamily="34" charset="0"/>
                <a:cs typeface="Calibri" panose="020F0502020204030204" pitchFamily="34" charset="0"/>
              </a:rPr>
              <a:t>can </a:t>
            </a:r>
            <a:r>
              <a:rPr lang="en-US" sz="1800" dirty="0">
                <a:latin typeface="Calibri" panose="020F0502020204030204" pitchFamily="34" charset="0"/>
                <a:cs typeface="Calibri" panose="020F0502020204030204" pitchFamily="34" charset="0"/>
              </a:rPr>
              <a:t>able to manage diagnostic centers including </a:t>
            </a:r>
            <a:r>
              <a:rPr lang="en-US" sz="1800" dirty="0" smtClean="0">
                <a:latin typeface="Calibri" panose="020F0502020204030204" pitchFamily="34" charset="0"/>
                <a:cs typeface="Calibri" panose="020F0502020204030204" pitchFamily="34" charset="0"/>
              </a:rPr>
              <a:t>admins, staffs, customers and all other functionality of the application.</a:t>
            </a:r>
          </a:p>
          <a:p>
            <a:r>
              <a:rPr lang="en-US" sz="1800" dirty="0" smtClean="0">
                <a:latin typeface="Calibri" panose="020F0502020204030204" pitchFamily="34" charset="0"/>
                <a:cs typeface="Calibri" panose="020F0502020204030204" pitchFamily="34" charset="0"/>
              </a:rPr>
              <a:t>Customers </a:t>
            </a:r>
            <a:r>
              <a:rPr lang="en-US" sz="1800" dirty="0">
                <a:latin typeface="Calibri" panose="020F0502020204030204" pitchFamily="34" charset="0"/>
                <a:cs typeface="Calibri" panose="020F0502020204030204" pitchFamily="34" charset="0"/>
              </a:rPr>
              <a:t>have to sign up for the first </a:t>
            </a:r>
            <a:r>
              <a:rPr lang="en-US" sz="1800" dirty="0" smtClean="0">
                <a:latin typeface="Calibri" panose="020F0502020204030204" pitchFamily="34" charset="0"/>
                <a:cs typeface="Calibri" panose="020F0502020204030204" pitchFamily="34" charset="0"/>
              </a:rPr>
              <a:t>time.</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A logged-in user can place a new order including all the necessary information and view order, report status and update their profile information as well.</a:t>
            </a:r>
          </a:p>
          <a:p>
            <a:r>
              <a:rPr lang="en-US" sz="1800" dirty="0" smtClean="0">
                <a:latin typeface="Calibri" panose="020F0502020204030204" pitchFamily="34" charset="0"/>
                <a:cs typeface="Calibri" panose="020F0502020204030204" pitchFamily="34" charset="0"/>
              </a:rPr>
              <a:t>Diagnostic </a:t>
            </a:r>
            <a:r>
              <a:rPr lang="en-US" sz="1800" dirty="0">
                <a:latin typeface="Calibri" panose="020F0502020204030204" pitchFamily="34" charset="0"/>
                <a:cs typeface="Calibri" panose="020F0502020204030204" pitchFamily="34" charset="0"/>
              </a:rPr>
              <a:t>staffs can approve, reject, verify, confirm, and complete order </a:t>
            </a:r>
            <a:r>
              <a:rPr lang="en-US" sz="1800" dirty="0" smtClean="0">
                <a:latin typeface="Calibri" panose="020F0502020204030204" pitchFamily="34" charset="0"/>
                <a:cs typeface="Calibri" panose="020F0502020204030204" pitchFamily="34" charset="0"/>
              </a:rPr>
              <a:t>operation.</a:t>
            </a:r>
          </a:p>
          <a:p>
            <a:r>
              <a:rPr lang="en-US" sz="1800" dirty="0">
                <a:latin typeface="Calibri" panose="020F0502020204030204" pitchFamily="34" charset="0"/>
                <a:cs typeface="Calibri" panose="020F0502020204030204" pitchFamily="34" charset="0"/>
              </a:rPr>
              <a:t>D</a:t>
            </a:r>
            <a:r>
              <a:rPr lang="en-US" sz="1800" dirty="0" smtClean="0">
                <a:latin typeface="Calibri" panose="020F0502020204030204" pitchFamily="34" charset="0"/>
                <a:cs typeface="Calibri" panose="020F0502020204030204" pitchFamily="34" charset="0"/>
              </a:rPr>
              <a:t>iagnostic </a:t>
            </a:r>
            <a:r>
              <a:rPr lang="en-US" sz="1800" dirty="0">
                <a:latin typeface="Calibri" panose="020F0502020204030204" pitchFamily="34" charset="0"/>
                <a:cs typeface="Calibri" panose="020F0502020204030204" pitchFamily="34" charset="0"/>
              </a:rPr>
              <a:t>admin can create, edit, delete </a:t>
            </a:r>
            <a:r>
              <a:rPr lang="en-US" sz="1800" dirty="0" smtClean="0">
                <a:latin typeface="Calibri" panose="020F0502020204030204" pitchFamily="34" charset="0"/>
                <a:cs typeface="Calibri" panose="020F0502020204030204" pitchFamily="34" charset="0"/>
              </a:rPr>
              <a:t>tests, categories and able to manage diagnostic center including staff operations.</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040C853D-00A4-4CD0-AEDC-56EF8CCE45D5}" type="slidenum">
              <a:rPr lang="en-US" smtClean="0"/>
              <a:t>5</a:t>
            </a:fld>
            <a:endParaRPr lang="en-US"/>
          </a:p>
        </p:txBody>
      </p:sp>
    </p:spTree>
    <p:extLst>
      <p:ext uri="{BB962C8B-B14F-4D97-AF65-F5344CB8AC3E}">
        <p14:creationId xmlns:p14="http://schemas.microsoft.com/office/powerpoint/2010/main" val="223452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404723" cy="883713"/>
          </a:xfrm>
        </p:spPr>
        <p:txBody>
          <a:bodyPr/>
          <a:lstStyle/>
          <a:p>
            <a:r>
              <a:rPr lang="en-US" sz="4400" dirty="0" smtClean="0">
                <a:latin typeface="Calibri" panose="020F0502020204030204" pitchFamily="34" charset="0"/>
                <a:cs typeface="Calibri" panose="020F0502020204030204" pitchFamily="34" charset="0"/>
              </a:rPr>
              <a:t>User Interface (System Admin)</a:t>
            </a:r>
            <a:endParaRPr lang="en-US" sz="4400" dirty="0">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12"/>
          </p:nvPr>
        </p:nvSpPr>
        <p:spPr/>
        <p:txBody>
          <a:bodyPr/>
          <a:lstStyle/>
          <a:p>
            <a:fld id="{040C853D-00A4-4CD0-AEDC-56EF8CCE45D5}" type="slidenum">
              <a:rPr lang="en-US" smtClean="0"/>
              <a:t>6</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193697"/>
            <a:ext cx="4363059" cy="325800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2193697"/>
            <a:ext cx="6059939" cy="4245203"/>
          </a:xfrm>
          <a:prstGeom prst="rect">
            <a:avLst/>
          </a:prstGeom>
        </p:spPr>
      </p:pic>
    </p:spTree>
    <p:extLst>
      <p:ext uri="{BB962C8B-B14F-4D97-AF65-F5344CB8AC3E}">
        <p14:creationId xmlns:p14="http://schemas.microsoft.com/office/powerpoint/2010/main" val="193703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404723" cy="716659"/>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(Home)</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7</a:t>
            </a:fld>
            <a:endParaRPr lang="en-US"/>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6111" y="1320800"/>
            <a:ext cx="3112989" cy="527476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566" y="1320800"/>
            <a:ext cx="3218734" cy="52747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766" y="1320800"/>
            <a:ext cx="3969973" cy="2489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0766" y="3961422"/>
            <a:ext cx="3969973" cy="2634145"/>
          </a:xfrm>
          <a:prstGeom prst="rect">
            <a:avLst/>
          </a:prstGeom>
        </p:spPr>
      </p:pic>
    </p:spTree>
    <p:extLst>
      <p:ext uri="{BB962C8B-B14F-4D97-AF65-F5344CB8AC3E}">
        <p14:creationId xmlns:p14="http://schemas.microsoft.com/office/powerpoint/2010/main" val="345374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404723" cy="672697"/>
          </a:xfrm>
        </p:spPr>
        <p:txBody>
          <a:bodyPr/>
          <a:lstStyle/>
          <a:p>
            <a:r>
              <a:rPr lang="en-US" sz="4400" dirty="0">
                <a:latin typeface="Calibri" panose="020F0502020204030204" pitchFamily="34" charset="0"/>
                <a:cs typeface="Calibri" panose="020F0502020204030204" pitchFamily="34" charset="0"/>
              </a:rPr>
              <a:t>User Interface </a:t>
            </a:r>
            <a:r>
              <a:rPr lang="en-US" sz="4400" dirty="0" smtClean="0">
                <a:latin typeface="Calibri" panose="020F0502020204030204" pitchFamily="34" charset="0"/>
                <a:cs typeface="Calibri" panose="020F0502020204030204" pitchFamily="34" charset="0"/>
              </a:rPr>
              <a:t>(Customer)</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440706"/>
            <a:ext cx="2351089" cy="284671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979" y="1440705"/>
            <a:ext cx="2542221" cy="285189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4445000"/>
            <a:ext cx="4129089" cy="16891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004" y="4445000"/>
            <a:ext cx="6298735" cy="226174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418" y="1440705"/>
            <a:ext cx="2527482" cy="2851896"/>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496300" y="1397308"/>
            <a:ext cx="2694439" cy="2890117"/>
          </a:xfrm>
          <a:prstGeom prst="rect">
            <a:avLst/>
          </a:prstGeom>
        </p:spPr>
      </p:pic>
    </p:spTree>
    <p:extLst>
      <p:ext uri="{BB962C8B-B14F-4D97-AF65-F5344CB8AC3E}">
        <p14:creationId xmlns:p14="http://schemas.microsoft.com/office/powerpoint/2010/main" val="423706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9285-75BD-4EEB-802D-A653BC00A680}"/>
              </a:ext>
            </a:extLst>
          </p:cNvPr>
          <p:cNvSpPr>
            <a:spLocks noGrp="1"/>
          </p:cNvSpPr>
          <p:nvPr>
            <p:ph type="title"/>
          </p:nvPr>
        </p:nvSpPr>
        <p:spPr>
          <a:xfrm>
            <a:off x="646111" y="452718"/>
            <a:ext cx="9728812" cy="681490"/>
          </a:xfrm>
        </p:spPr>
        <p:txBody>
          <a:bodyPr/>
          <a:lstStyle/>
          <a:p>
            <a:r>
              <a:rPr lang="en-US" sz="4400" dirty="0">
                <a:latin typeface="Calibri" panose="020F0502020204030204" pitchFamily="34" charset="0"/>
                <a:cs typeface="Calibri" panose="020F0502020204030204" pitchFamily="34" charset="0"/>
              </a:rPr>
              <a:t>User </a:t>
            </a:r>
            <a:r>
              <a:rPr lang="en-US" sz="4400" dirty="0" smtClean="0">
                <a:latin typeface="Calibri" panose="020F0502020204030204" pitchFamily="34" charset="0"/>
                <a:cs typeface="Calibri" panose="020F0502020204030204" pitchFamily="34" charset="0"/>
              </a:rPr>
              <a:t>Interface (Order) </a:t>
            </a:r>
            <a:r>
              <a:rPr lang="en-US" sz="4400" dirty="0">
                <a:latin typeface="Calibri" panose="020F0502020204030204" pitchFamily="34" charset="0"/>
                <a:cs typeface="Calibri" panose="020F0502020204030204" pitchFamily="34" charset="0"/>
              </a:rPr>
              <a:t>Part 1 </a:t>
            </a:r>
            <a:endParaRPr lang="en-US" sz="4400" dirty="0"/>
          </a:p>
        </p:txBody>
      </p:sp>
      <p:sp>
        <p:nvSpPr>
          <p:cNvPr id="3" name="Slide Number Placeholder 2"/>
          <p:cNvSpPr>
            <a:spLocks noGrp="1"/>
          </p:cNvSpPr>
          <p:nvPr>
            <p:ph type="sldNum" sz="quarter" idx="12"/>
          </p:nvPr>
        </p:nvSpPr>
        <p:spPr/>
        <p:txBody>
          <a:bodyPr/>
          <a:lstStyle/>
          <a:p>
            <a:fld id="{040C853D-00A4-4CD0-AEDC-56EF8CCE45D5}" type="slidenum">
              <a:rPr lang="en-US" smtClean="0"/>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2" y="1387086"/>
            <a:ext cx="2444022" cy="25405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489" y="1387085"/>
            <a:ext cx="2540456" cy="254057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1387085"/>
            <a:ext cx="2643845" cy="25405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0" y="1387085"/>
            <a:ext cx="2618239" cy="251846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2" y="4049486"/>
            <a:ext cx="5083834" cy="265020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9300" y="4049487"/>
            <a:ext cx="5361439" cy="2650206"/>
          </a:xfrm>
          <a:prstGeom prst="rect">
            <a:avLst/>
          </a:prstGeom>
        </p:spPr>
      </p:pic>
    </p:spTree>
    <p:extLst>
      <p:ext uri="{BB962C8B-B14F-4D97-AF65-F5344CB8AC3E}">
        <p14:creationId xmlns:p14="http://schemas.microsoft.com/office/powerpoint/2010/main" val="24988551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983</TotalTime>
  <Words>593</Words>
  <Application>Microsoft Office PowerPoint</Application>
  <PresentationFormat>Widescreen</PresentationFormat>
  <Paragraphs>83</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Wingdings</vt:lpstr>
      <vt:lpstr>Wingdings 3</vt:lpstr>
      <vt:lpstr>Ion</vt:lpstr>
      <vt:lpstr>Diagnostic Lab Reporting System  </vt:lpstr>
      <vt:lpstr>Introduction</vt:lpstr>
      <vt:lpstr>Purpose</vt:lpstr>
      <vt:lpstr>Scope</vt:lpstr>
      <vt:lpstr>Objectives </vt:lpstr>
      <vt:lpstr>User Interface (System Admin)</vt:lpstr>
      <vt:lpstr>User Interface (Home)</vt:lpstr>
      <vt:lpstr>User Interface (Customer)</vt:lpstr>
      <vt:lpstr>User Interface (Order) Part 1 </vt:lpstr>
      <vt:lpstr>User Interface (Order) Part 2 </vt:lpstr>
      <vt:lpstr>User Interface (Diagnostic Admin) Part 1</vt:lpstr>
      <vt:lpstr>User Interface (Diagnostic Admin) Part 2</vt:lpstr>
      <vt:lpstr>User Interface (Diagnostic Staff) Part 1</vt:lpstr>
      <vt:lpstr>User Interface (Diagnostic Staff) Part 2</vt:lpstr>
      <vt:lpstr>Tools and Technologies</vt:lpstr>
      <vt:lpstr>Database Structure Part 1</vt:lpstr>
      <vt:lpstr>Database Structure Part 2</vt:lpstr>
      <vt:lpstr>Database Structure Part 3</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Mahfuj Ibne Alam</dc:creator>
  <cp:lastModifiedBy>SSD-Siyam</cp:lastModifiedBy>
  <cp:revision>184</cp:revision>
  <dcterms:created xsi:type="dcterms:W3CDTF">2018-01-17T19:49:17Z</dcterms:created>
  <dcterms:modified xsi:type="dcterms:W3CDTF">2019-08-30T22:15:38Z</dcterms:modified>
</cp:coreProperties>
</file>